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86" r:id="rId6"/>
    <p:sldId id="285" r:id="rId7"/>
    <p:sldId id="276" r:id="rId8"/>
    <p:sldId id="279" r:id="rId9"/>
    <p:sldId id="281" r:id="rId10"/>
    <p:sldId id="280" r:id="rId11"/>
    <p:sldId id="282" r:id="rId12"/>
    <p:sldId id="283" r:id="rId13"/>
    <p:sldId id="287" r:id="rId14"/>
    <p:sldId id="288" r:id="rId15"/>
    <p:sldId id="278" r:id="rId16"/>
  </p:sldIdLst>
  <p:sldSz cx="18288000" cy="10287000"/>
  <p:notesSz cx="6858000" cy="9144000"/>
  <p:embeddedFontLst>
    <p:embeddedFont>
      <p:font typeface="Aptos Light" panose="020B0004020202020204" pitchFamily="34" charset="0"/>
      <p:regular r:id="rId18"/>
      <p: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Open Sauce Light" panose="020B0604020202020204" charset="0"/>
      <p:regular r:id="rId24"/>
    </p:embeddedFont>
    <p:embeddedFont>
      <p:font typeface="TH SarabunPSK" panose="020B0500040200020003" pitchFamily="34" charset="-34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0031"/>
    <a:srgbClr val="B090B2"/>
    <a:srgbClr val="C3ABC4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9AFED3-9F0E-426B-83A9-3AB4AC287B0A}" type="doc">
      <dgm:prSet loTypeId="urn:microsoft.com/office/officeart/2016/7/layout/Basic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7888A1-3287-43C5-B5B1-B95BF8316709}" type="pres">
      <dgm:prSet presAssocID="{9E9AFED3-9F0E-426B-83A9-3AB4AC287B0A}" presName="Name0" presStyleCnt="0">
        <dgm:presLayoutVars>
          <dgm:dir/>
          <dgm:resizeHandles val="exact"/>
        </dgm:presLayoutVars>
      </dgm:prSet>
      <dgm:spPr/>
    </dgm:pt>
  </dgm:ptLst>
  <dgm:cxnLst>
    <dgm:cxn modelId="{5A34B11A-D385-4749-B94A-6734AA5BDFDF}" type="presOf" srcId="{9E9AFED3-9F0E-426B-83A9-3AB4AC287B0A}" destId="{977888A1-3287-43C5-B5B1-B95BF8316709}" srcOrd="0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506B1-0B5F-4322-8FD8-EECCC48A93A7}" type="datetimeFigureOut">
              <a:rPr lang="en-CA" smtClean="0"/>
              <a:t>2024-12-16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8C2A1-E04A-4DDE-B775-CEDBBB757DC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119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8C2A1-E04A-4DDE-B775-CEDBBB757DC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277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57D7B-DEE6-441A-81A1-97E84090C422}" type="datetime1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B46F8-CBF1-4C63-9A3C-225328314D3D}" type="datetime1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6BB0-DD45-4570-9F1C-9F33CB1B3C68}" type="datetime1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B489-6458-461B-AA05-4F5DDE33227A}" type="datetime1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7B67F-1EDC-4E02-8BC3-D71C339FE133}" type="datetime1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18C3-0984-4A86-901C-4C45075918FA}" type="datetime1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BBD24-EE47-466E-BD5F-44AB2A5480BF}" type="datetime1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12EA-5B1C-4ABA-89AC-7D364F004914}" type="datetime1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9C4A2-2EA6-4ACD-91AB-B98BD8F7A08A}" type="datetime1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A34DC-24CF-4546-A807-04A6291E2104}" type="datetime1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EB1B6-DF81-461B-94A8-C4EC16356BEF}" type="datetime1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D812B-003F-44BA-9ED6-7E198A6B00BE}" type="datetime1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jp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jp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4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10.png"/><Relationship Id="rId10" Type="http://schemas.microsoft.com/office/2007/relationships/diagramDrawing" Target="../diagrams/drawing1.xml"/><Relationship Id="rId4" Type="http://schemas.openxmlformats.org/officeDocument/2006/relationships/image" Target="../media/image15.sv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9">
            <a:extLst>
              <a:ext uri="{FF2B5EF4-FFF2-40B4-BE49-F238E27FC236}">
                <a16:creationId xmlns:a16="http://schemas.microsoft.com/office/drawing/2014/main" id="{29D1B88B-AB66-72C9-AE1F-D5D4E57EAAAE}"/>
              </a:ext>
            </a:extLst>
          </p:cNvPr>
          <p:cNvSpPr/>
          <p:nvPr/>
        </p:nvSpPr>
        <p:spPr>
          <a:xfrm>
            <a:off x="8763000" y="-988213"/>
            <a:ext cx="11353800" cy="9554204"/>
          </a:xfrm>
          <a:custGeom>
            <a:avLst/>
            <a:gdLst/>
            <a:ahLst/>
            <a:cxnLst/>
            <a:rect l="l" t="t" r="r" b="b"/>
            <a:pathLst>
              <a:path w="2886664" h="2346070">
                <a:moveTo>
                  <a:pt x="0" y="0"/>
                </a:moveTo>
                <a:lnTo>
                  <a:pt x="2886664" y="0"/>
                </a:lnTo>
                <a:lnTo>
                  <a:pt x="2886664" y="2346070"/>
                </a:lnTo>
                <a:lnTo>
                  <a:pt x="0" y="2346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914400" y="2373511"/>
            <a:ext cx="155448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400"/>
              </a:lnSpc>
            </a:pPr>
            <a:r>
              <a:rPr lang="en-US" sz="9600" spc="-240" dirty="0">
                <a:latin typeface="Open Sauce Light"/>
              </a:rPr>
              <a:t>The Impact of COVID-19 on Parcel Volumes: A Surge Driven by E-Commerce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58A4B34-2279-876F-5F14-14DE5E3AE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145000" y="342900"/>
            <a:ext cx="838200" cy="8382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1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199" y="9105900"/>
            <a:ext cx="1066801" cy="10668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1159E9-27C3-CF41-82E9-99DEF5E87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DAEB58E-F7D0-2C06-D17E-26326735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68799" y="419100"/>
            <a:ext cx="830509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10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CEEC9-3FD3-888F-37FB-FFD73BED84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51" y="8980739"/>
            <a:ext cx="1270749" cy="10668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1C383F-D52B-C163-2182-B68C031D4E96}"/>
              </a:ext>
            </a:extLst>
          </p:cNvPr>
          <p:cNvSpPr/>
          <p:nvPr/>
        </p:nvSpPr>
        <p:spPr>
          <a:xfrm>
            <a:off x="160185" y="152400"/>
            <a:ext cx="5402415" cy="2057400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25000"/>
              </a:lnSpc>
              <a:spcAft>
                <a:spcPts val="500"/>
              </a:spcAft>
              <a:tabLst>
                <a:tab pos="457200" algn="l"/>
              </a:tabLst>
            </a:pPr>
            <a:r>
              <a:rPr lang="en-CA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How has COVID affected companies in the different customer groups (Enterprise, Large, etc.)?</a:t>
            </a:r>
            <a:endParaRPr lang="en-IN" sz="24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C069A0-F66F-9D4F-82E9-FC568625515F}"/>
              </a:ext>
            </a:extLst>
          </p:cNvPr>
          <p:cNvSpPr/>
          <p:nvPr/>
        </p:nvSpPr>
        <p:spPr>
          <a:xfrm>
            <a:off x="9030760" y="0"/>
            <a:ext cx="5402415" cy="2057400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  <a:spcAft>
                <a:spcPts val="500"/>
              </a:spcAft>
              <a:tabLst>
                <a:tab pos="457200" algn="l"/>
              </a:tabLst>
            </a:pPr>
            <a:r>
              <a:rPr lang="en-CA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What percent of each customer group is growing, moderately growing, and declining during the COVID observation period? 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36D8B7-408C-176F-065E-7A26CBE7CE31}"/>
              </a:ext>
            </a:extLst>
          </p:cNvPr>
          <p:cNvSpPr txBox="1"/>
          <p:nvPr/>
        </p:nvSpPr>
        <p:spPr>
          <a:xfrm>
            <a:off x="160185" y="8550778"/>
            <a:ext cx="6019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Volume Impact Across Customer Groups: </a:t>
            </a:r>
            <a:r>
              <a:rPr lang="en-US" dirty="0"/>
              <a:t>Large customer groups experienced the </a:t>
            </a:r>
            <a:r>
              <a:rPr lang="en-US" b="1" dirty="0"/>
              <a:t>highest growth</a:t>
            </a:r>
            <a:r>
              <a:rPr lang="en-US" dirty="0"/>
              <a:t> (close to 80%) in parcel volumes, while </a:t>
            </a:r>
            <a:r>
              <a:rPr lang="en-US" sz="2000" dirty="0"/>
              <a:t>small</a:t>
            </a:r>
            <a:r>
              <a:rPr lang="en-US" dirty="0"/>
              <a:t> customers saw minimal growth (&lt;10%), highlighting differences in resilience and demand during COVID-19.</a:t>
            </a:r>
          </a:p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742445-A7E7-0580-DA8E-D7FED148A3D1}"/>
              </a:ext>
            </a:extLst>
          </p:cNvPr>
          <p:cNvSpPr txBox="1"/>
          <p:nvPr/>
        </p:nvSpPr>
        <p:spPr>
          <a:xfrm>
            <a:off x="9144000" y="8818171"/>
            <a:ext cx="716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Enterprise customers</a:t>
            </a:r>
            <a:r>
              <a:rPr lang="en-US" dirty="0"/>
              <a:t> led in high growth (over 50%), while small customers had the highest </a:t>
            </a:r>
            <a:r>
              <a:rPr lang="en-US" sz="2000" dirty="0"/>
              <a:t>percentage</a:t>
            </a:r>
            <a:r>
              <a:rPr lang="en-US" dirty="0"/>
              <a:t> of </a:t>
            </a:r>
            <a:r>
              <a:rPr lang="en-US" b="1" dirty="0"/>
              <a:t>declining customers</a:t>
            </a:r>
            <a:r>
              <a:rPr lang="en-US" dirty="0"/>
              <a:t>, reflecting their struggles to sustain operations during the pandemic.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772EB3-847C-95BB-E4F3-F7325907D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8" y="2457449"/>
            <a:ext cx="8527262" cy="5970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0465CE-BAC6-69C5-9029-5DEB06886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2457449"/>
            <a:ext cx="9220200" cy="597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20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929C8-D43A-DFE3-9293-B44A7E529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EE6B255-24E0-7138-1F95-2F3C42D6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68799" y="419100"/>
            <a:ext cx="830509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11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A2C782-6B42-7B3E-DAA3-5F8D321CF4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51" y="8980739"/>
            <a:ext cx="1270749" cy="10668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9A75B9-D962-9D6D-EE36-F5629F6D5B30}"/>
              </a:ext>
            </a:extLst>
          </p:cNvPr>
          <p:cNvSpPr/>
          <p:nvPr/>
        </p:nvSpPr>
        <p:spPr>
          <a:xfrm>
            <a:off x="160185" y="113607"/>
            <a:ext cx="5402415" cy="2057400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25000"/>
              </a:lnSpc>
              <a:spcAft>
                <a:spcPts val="500"/>
              </a:spcAft>
              <a:tabLst>
                <a:tab pos="457200" algn="l"/>
              </a:tabLst>
            </a:pPr>
            <a:r>
              <a:rPr lang="en-CA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What percent of each customer group are new customers during the COVID observation period? 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0EBE8A-EFBF-CB9B-1670-20FFD78A6A29}"/>
              </a:ext>
            </a:extLst>
          </p:cNvPr>
          <p:cNvSpPr/>
          <p:nvPr/>
        </p:nvSpPr>
        <p:spPr>
          <a:xfrm>
            <a:off x="9030760" y="38100"/>
            <a:ext cx="5402415" cy="2057400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  <a:spcAft>
                <a:spcPts val="500"/>
              </a:spcAft>
              <a:tabLst>
                <a:tab pos="457200" algn="l"/>
              </a:tabLst>
            </a:pPr>
            <a:r>
              <a:rPr lang="en-CA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What percent of 2019 customers in each group did we lose during the COVID observation period?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8A35D0-91E3-F30E-ADC9-EEB268B15C54}"/>
              </a:ext>
            </a:extLst>
          </p:cNvPr>
          <p:cNvSpPr txBox="1"/>
          <p:nvPr/>
        </p:nvSpPr>
        <p:spPr>
          <a:xfrm>
            <a:off x="160184" y="8396890"/>
            <a:ext cx="69264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Customers During COVID: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Medium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customer group gained the highest percentage of new customers during COVID, followed by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Small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customer group, reflecting an influx of new businesses or partnerships during the observation period.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EB0A3-C73F-F6B3-BF15-C58955885365}"/>
              </a:ext>
            </a:extLst>
          </p:cNvPr>
          <p:cNvSpPr txBox="1"/>
          <p:nvPr/>
        </p:nvSpPr>
        <p:spPr>
          <a:xfrm>
            <a:off x="9438218" y="8416324"/>
            <a:ext cx="7162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Lost Customers During COVID: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Small</a:t>
            </a:r>
            <a:r>
              <a:rPr lang="en-US" sz="2000" dirty="0"/>
              <a:t> customer group experienced the highest percentage of lost customers (close to 9%), indicating their vulnerability during the pandemic, while </a:t>
            </a:r>
            <a:r>
              <a:rPr lang="en-US" sz="2000" b="1" dirty="0"/>
              <a:t>Large</a:t>
            </a:r>
            <a:r>
              <a:rPr lang="en-US" sz="2000" dirty="0"/>
              <a:t> and </a:t>
            </a:r>
            <a:r>
              <a:rPr lang="en-US" sz="2000" b="1" dirty="0"/>
              <a:t>Medium</a:t>
            </a:r>
            <a:r>
              <a:rPr lang="en-US" sz="2000" dirty="0"/>
              <a:t> customer groups saw moderate losses.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9A00B-A9B0-9FAB-2B07-26EDF64DC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62" y="2809874"/>
            <a:ext cx="8694938" cy="5381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507331-D4A4-1597-AC1B-493ED41E7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238" y="2809874"/>
            <a:ext cx="873207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86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6F463-F467-3DB2-1AD9-A1115BEC0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5CB8CCA-3A3C-AFF2-0EC6-25AC053C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68799" y="419100"/>
            <a:ext cx="830509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12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90D64-F9C8-4653-D8BE-DAB1D98CDC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51" y="8980739"/>
            <a:ext cx="1270749" cy="10668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6423DF-D781-9723-0D86-E909532C6B48}"/>
              </a:ext>
            </a:extLst>
          </p:cNvPr>
          <p:cNvSpPr/>
          <p:nvPr/>
        </p:nvSpPr>
        <p:spPr>
          <a:xfrm>
            <a:off x="762000" y="38100"/>
            <a:ext cx="14325600" cy="2057400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25000"/>
              </a:lnSpc>
              <a:spcAft>
                <a:spcPts val="500"/>
              </a:spcAft>
              <a:tabLst>
                <a:tab pos="457200" algn="l"/>
              </a:tabLst>
            </a:pPr>
            <a:r>
              <a:rPr lang="en-CA" sz="3600" b="1" dirty="0">
                <a:latin typeface="Calibri" panose="020F0502020204030204" pitchFamily="34" charset="0"/>
                <a:cs typeface="Calibri" panose="020F0502020204030204" pitchFamily="34" charset="0"/>
              </a:rPr>
              <a:t>What was the overall impact of COVID on volumes and revenue by customer group?</a:t>
            </a:r>
            <a:endParaRPr lang="en-I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521016-C82C-27C1-BBEC-C256DF7484B7}"/>
              </a:ext>
            </a:extLst>
          </p:cNvPr>
          <p:cNvSpPr txBox="1"/>
          <p:nvPr/>
        </p:nvSpPr>
        <p:spPr>
          <a:xfrm>
            <a:off x="304800" y="8390754"/>
            <a:ext cx="69264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Customers During COVID: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saw the highest increase in parcel volumes during the COVID observation period compared to pre-COVID levels, indicating strong demand. Other groups, such as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Medium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also experienced moderate volume growth.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EDD72C-7496-987E-3C60-B246E26E1ADF}"/>
              </a:ext>
            </a:extLst>
          </p:cNvPr>
          <p:cNvSpPr txBox="1"/>
          <p:nvPr/>
        </p:nvSpPr>
        <p:spPr>
          <a:xfrm>
            <a:off x="8867775" y="8390754"/>
            <a:ext cx="7162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 on Revenue :</a:t>
            </a:r>
            <a:r>
              <a:rPr lang="en-US" altLang="en-US" sz="2000" b="1" dirty="0">
                <a:latin typeface="Arial" panose="020B0604020202020204" pitchFamily="34" charset="0"/>
              </a:rPr>
              <a:t>Enterprise customers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Enterprise customers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led in total revenue, showing significant growth during COVID. In contrast,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Small and Medium customer groups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generated lower revenues, highlighting a smaller contribution to overall performance.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41B60-7A94-C790-0803-3A73BA798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2433252"/>
            <a:ext cx="8534400" cy="5619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908B64-1AB3-2DF6-9AB2-95E8FEA04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7775" y="2445194"/>
            <a:ext cx="91154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9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79975" flipV="1">
            <a:off x="4050977" y="-5451826"/>
            <a:ext cx="16666246" cy="13545113"/>
          </a:xfrm>
          <a:custGeom>
            <a:avLst/>
            <a:gdLst/>
            <a:ahLst/>
            <a:cxnLst/>
            <a:rect l="l" t="t" r="r" b="b"/>
            <a:pathLst>
              <a:path w="16666246" h="13545113">
                <a:moveTo>
                  <a:pt x="0" y="13545113"/>
                </a:moveTo>
                <a:lnTo>
                  <a:pt x="16666246" y="13545113"/>
                </a:lnTo>
                <a:lnTo>
                  <a:pt x="16666246" y="0"/>
                </a:lnTo>
                <a:lnTo>
                  <a:pt x="0" y="0"/>
                </a:lnTo>
                <a:lnTo>
                  <a:pt x="0" y="13545113"/>
                </a:lnTo>
                <a:close/>
              </a:path>
            </a:pathLst>
          </a:custGeom>
          <a:blipFill dpi="0" rotWithShape="1"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8" name="Group 8"/>
          <p:cNvGrpSpPr/>
          <p:nvPr/>
        </p:nvGrpSpPr>
        <p:grpSpPr>
          <a:xfrm>
            <a:off x="1066799" y="1943100"/>
            <a:ext cx="8313916" cy="8780421"/>
            <a:chOff x="-1" y="0"/>
            <a:chExt cx="11085221" cy="11707227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1085220" cy="1567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6600" b="1" spc="-169" dirty="0">
                  <a:solidFill>
                    <a:srgbClr val="000000"/>
                  </a:solidFill>
                  <a:latin typeface="Open Sauce Light"/>
                </a:rPr>
                <a:t>Recommendations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" y="2096305"/>
              <a:ext cx="11085220" cy="9610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b="1" dirty="0">
                  <a:latin typeface="Aptos Light" panose="020B0604020202020204" charset="0"/>
                </a:rPr>
                <a:t>Enhance Infrastructure: </a:t>
              </a:r>
              <a:r>
                <a:rPr lang="en-US" sz="2400" dirty="0">
                  <a:latin typeface="Aptos Light" panose="020B0604020202020204" charset="0"/>
                </a:rPr>
                <a:t>Invest in infrastructure for efficient peak-season spike management.</a:t>
              </a:r>
            </a:p>
            <a:p>
              <a:pPr lvl="1"/>
              <a:endParaRPr lang="en-US" sz="2400" b="1" dirty="0">
                <a:latin typeface="Aptos Light" panose="020B0604020202020204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b="1" dirty="0">
                  <a:latin typeface="Aptos Light" panose="020B0604020202020204" charset="0"/>
                </a:rPr>
                <a:t>Implementing forecasting tools: </a:t>
              </a:r>
              <a:r>
                <a:rPr lang="en-US" sz="2400" dirty="0">
                  <a:latin typeface="Aptos Light" panose="020B0604020202020204" charset="0"/>
                </a:rPr>
                <a:t>Leverage data analytics to predict demand surges and allocate resources optimally.</a:t>
              </a:r>
            </a:p>
            <a:p>
              <a:pPr lvl="1"/>
              <a:endParaRPr lang="en-US" sz="2400" b="1" dirty="0">
                <a:latin typeface="Aptos Light" panose="020B0604020202020204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b="1" dirty="0">
                  <a:latin typeface="Aptos Light" panose="020B0604020202020204" charset="0"/>
                </a:rPr>
                <a:t>Customer Segment Focus: </a:t>
              </a:r>
              <a:r>
                <a:rPr lang="en-US" sz="2400" dirty="0">
                  <a:latin typeface="Aptos Light" panose="020B0604020202020204" charset="0"/>
                </a:rPr>
                <a:t>Focus on customer retention through loyalty programs and improved delivery tracking.</a:t>
              </a:r>
            </a:p>
            <a:p>
              <a:pPr lvl="1"/>
              <a:endParaRPr lang="en-US" sz="2400" b="1" dirty="0">
                <a:latin typeface="Aptos Light" panose="020B0604020202020204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b="1" dirty="0">
                  <a:latin typeface="Aptos Light" panose="020B0604020202020204" charset="0"/>
                </a:rPr>
                <a:t>Operational Realignment: </a:t>
              </a:r>
              <a:r>
                <a:rPr lang="en-US" sz="2400" dirty="0">
                  <a:latin typeface="Aptos Light" panose="020B0604020202020204" charset="0"/>
                </a:rPr>
                <a:t>Optimize resources to address declining segments and stabilize volume fluctuations</a:t>
              </a:r>
              <a:r>
                <a:rPr lang="en-US" sz="2400" b="1" dirty="0">
                  <a:latin typeface="Aptos Light" panose="020B0604020202020204" charset="0"/>
                </a:rPr>
                <a:t>.</a:t>
              </a:r>
            </a:p>
            <a:p>
              <a:pPr lvl="1"/>
              <a:endParaRPr lang="en-US" sz="2400" b="1" dirty="0">
                <a:latin typeface="Aptos Light" panose="020B0604020202020204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b="1" dirty="0">
                  <a:latin typeface="Aptos Light" panose="020B0604020202020204" charset="0"/>
                </a:rPr>
                <a:t>Strengthen partnerships with e-commerce platforms and deploy temporary resources for peak weeks.</a:t>
              </a:r>
              <a:endParaRPr lang="en-US" sz="2400" dirty="0">
                <a:latin typeface="Aptos Light" panose="020B0604020202020204" charset="0"/>
              </a:endParaRP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endParaRPr lang="en-GB" sz="2400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endParaRPr lang="en-GB" sz="2400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endParaRPr lang="en-GB" sz="2400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endParaRPr lang="en-GB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5A4F895-11CC-46A5-E74C-7BB083B7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145000" y="190500"/>
            <a:ext cx="838200" cy="8382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13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C13F21-4C92-9A88-06D8-F213CDFD4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133" y="2909510"/>
            <a:ext cx="6743700" cy="4749669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52A6E2E-F4BF-1709-E56A-3C8FB75CAF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3531"/>
            <a:ext cx="2209800" cy="1512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51" y="8980739"/>
            <a:ext cx="1270749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59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0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79975" flipV="1">
            <a:off x="4050977" y="-5451826"/>
            <a:ext cx="16666246" cy="13545113"/>
          </a:xfrm>
          <a:custGeom>
            <a:avLst/>
            <a:gdLst/>
            <a:ahLst/>
            <a:cxnLst/>
            <a:rect l="l" t="t" r="r" b="b"/>
            <a:pathLst>
              <a:path w="16666246" h="13545113">
                <a:moveTo>
                  <a:pt x="0" y="13545113"/>
                </a:moveTo>
                <a:lnTo>
                  <a:pt x="16666246" y="13545113"/>
                </a:lnTo>
                <a:lnTo>
                  <a:pt x="16666246" y="0"/>
                </a:lnTo>
                <a:lnTo>
                  <a:pt x="0" y="0"/>
                </a:lnTo>
                <a:lnTo>
                  <a:pt x="0" y="13545113"/>
                </a:lnTo>
                <a:close/>
              </a:path>
            </a:pathLst>
          </a:custGeom>
          <a:blipFill dpi="0" rotWithShape="1"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8" name="Group 8"/>
          <p:cNvGrpSpPr/>
          <p:nvPr/>
        </p:nvGrpSpPr>
        <p:grpSpPr>
          <a:xfrm>
            <a:off x="1066800" y="1845953"/>
            <a:ext cx="8313916" cy="10043301"/>
            <a:chOff x="-1" y="0"/>
            <a:chExt cx="11085221" cy="13391066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1085220" cy="1567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6000" b="1" spc="-169" dirty="0">
                  <a:solidFill>
                    <a:schemeClr val="bg1"/>
                  </a:solidFill>
                  <a:latin typeface="Open Sauce Light"/>
                </a:rPr>
                <a:t>References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" y="1551929"/>
              <a:ext cx="11085221" cy="118391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1"/>
              <a:endParaRPr lang="en-CA" dirty="0">
                <a:solidFill>
                  <a:schemeClr val="bg1"/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CA" dirty="0">
                  <a:solidFill>
                    <a:schemeClr val="bg1"/>
                  </a:solidFill>
                  <a:latin typeface="Aptos Light" panose="020B0604020202020204" charset="0"/>
                </a:rPr>
                <a:t>https://www.youtube.com/watch?v=C07k0euBpr8&amp;ab_channel=365DataScience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b="1" dirty="0">
                <a:solidFill>
                  <a:schemeClr val="bg1"/>
                </a:solidFill>
                <a:latin typeface="Aptos Light" panose="020B0604020202020204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CA" dirty="0">
                  <a:solidFill>
                    <a:schemeClr val="bg1"/>
                  </a:solidFill>
                  <a:latin typeface="Aptos Light" panose="020B0604020202020204" charset="0"/>
                </a:rPr>
                <a:t>https://www.youtube.com/watch?v=qGaIB-bRn-A&amp;ab_channel=365DataScience</a:t>
              </a:r>
              <a:br>
                <a:rPr lang="en-CA" dirty="0">
                  <a:latin typeface="Aptos Light" panose="020B0604020202020204" charset="0"/>
                </a:rPr>
              </a:br>
              <a:endParaRPr lang="en-US" b="1" dirty="0">
                <a:solidFill>
                  <a:schemeClr val="bg1"/>
                </a:solidFill>
                <a:latin typeface="Aptos Light" panose="020B0604020202020204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CA" dirty="0">
                  <a:solidFill>
                    <a:schemeClr val="bg1"/>
                  </a:solidFill>
                  <a:latin typeface="Aptos Light" panose="020B0604020202020204" charset="0"/>
                </a:rPr>
                <a:t>https://learning.oreilly.com/library/view/storytelling-with-</a:t>
              </a:r>
              <a:br>
                <a:rPr lang="en-CA" dirty="0">
                  <a:solidFill>
                    <a:schemeClr val="bg1"/>
                  </a:solidFill>
                  <a:latin typeface="Aptos Light" panose="020B0604020202020204" charset="0"/>
                </a:rPr>
              </a:br>
              <a:r>
                <a:rPr lang="en-CA" dirty="0">
                  <a:solidFill>
                    <a:schemeClr val="bg1"/>
                  </a:solidFill>
                  <a:latin typeface="Aptos Light" panose="020B0604020202020204" charset="0"/>
                </a:rPr>
                <a:t>data/9781119002253/c02.xhtml</a:t>
              </a:r>
            </a:p>
            <a:p>
              <a:pPr lvl="1"/>
              <a:endParaRPr lang="en-CA" dirty="0">
                <a:solidFill>
                  <a:schemeClr val="bg1"/>
                </a:solidFill>
                <a:latin typeface="Aptos Light" panose="020B0604020202020204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CA" sz="1600" dirty="0" err="1">
                  <a:solidFill>
                    <a:schemeClr val="bg1"/>
                  </a:solidFill>
                  <a:latin typeface="Aptos Light" panose="020B0604020202020204" charset="0"/>
                </a:rPr>
                <a:t>Knaflic</a:t>
              </a:r>
              <a:r>
                <a:rPr lang="en-CA" sz="1600" dirty="0">
                  <a:solidFill>
                    <a:schemeClr val="bg1"/>
                  </a:solidFill>
                  <a:latin typeface="Aptos Light" panose="020B0604020202020204" charset="0"/>
                </a:rPr>
                <a:t>, C. N. (2022). Storytelling with you: plan, create, and deliver a stellar presentation. Hoboken, New Jersey, John Wiley &amp; Sons Inc. </a:t>
              </a:r>
              <a:br>
                <a:rPr lang="en-CA" sz="1600" dirty="0">
                  <a:solidFill>
                    <a:schemeClr val="bg1"/>
                  </a:solidFill>
                  <a:latin typeface="Aptos Light" panose="020B0604020202020204" charset="0"/>
                </a:rPr>
              </a:br>
              <a:r>
                <a:rPr lang="en-CA" sz="1600" dirty="0">
                  <a:solidFill>
                    <a:schemeClr val="bg1"/>
                  </a:solidFill>
                  <a:latin typeface="Aptos Light" panose="020B0604020202020204" charset="0"/>
                </a:rPr>
                <a:t>-- (2020). </a:t>
              </a:r>
              <a:r>
                <a:rPr lang="en-CA" sz="1600" dirty="0" err="1">
                  <a:solidFill>
                    <a:schemeClr val="bg1"/>
                  </a:solidFill>
                  <a:latin typeface="Aptos Light" panose="020B0604020202020204" charset="0"/>
                </a:rPr>
                <a:t>Storyteling</a:t>
              </a:r>
              <a:r>
                <a:rPr lang="en-CA" sz="1600" dirty="0">
                  <a:solidFill>
                    <a:schemeClr val="bg1"/>
                  </a:solidFill>
                  <a:latin typeface="Aptos Light" panose="020B0604020202020204" charset="0"/>
                </a:rPr>
                <a:t> with data: let’s practice! Hoboken, New Jersey, John Wiley &amp; Sons, Inc. </a:t>
              </a:r>
              <a:br>
                <a:rPr lang="en-CA" sz="1600" dirty="0">
                  <a:solidFill>
                    <a:schemeClr val="bg1"/>
                  </a:solidFill>
                  <a:latin typeface="Aptos Light" panose="020B0604020202020204" charset="0"/>
                </a:rPr>
              </a:br>
              <a:r>
                <a:rPr lang="en-CA" sz="1600" dirty="0">
                  <a:solidFill>
                    <a:schemeClr val="bg1"/>
                  </a:solidFill>
                  <a:latin typeface="Aptos Light" panose="020B0604020202020204" charset="0"/>
                </a:rPr>
                <a:t>-- (2015). Storytelling with data: a data visualization guide for business professionals. Hoboken, New Jersey, John Wiley &amp; </a:t>
              </a:r>
              <a:r>
                <a:rPr lang="en-CA" sz="1600" dirty="0" err="1">
                  <a:solidFill>
                    <a:schemeClr val="bg1"/>
                  </a:solidFill>
                  <a:latin typeface="Aptos Light" panose="020B0604020202020204" charset="0"/>
                </a:rPr>
                <a:t>Sons,Inc</a:t>
              </a:r>
              <a:r>
                <a:rPr lang="en-CA" sz="1600" dirty="0">
                  <a:solidFill>
                    <a:schemeClr val="bg1"/>
                  </a:solidFill>
                  <a:latin typeface="Aptos Light" panose="020B0604020202020204" charset="0"/>
                </a:rPr>
                <a:t>. </a:t>
              </a:r>
            </a:p>
            <a:p>
              <a:pPr lvl="1"/>
              <a:endParaRPr lang="en-CA" sz="1600" dirty="0">
                <a:solidFill>
                  <a:schemeClr val="bg1"/>
                </a:solidFill>
                <a:latin typeface="Aptos Light" panose="020B0604020202020204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CA" sz="1600" dirty="0">
                  <a:solidFill>
                    <a:schemeClr val="bg1"/>
                  </a:solidFill>
                  <a:latin typeface="Aptos Light" panose="020B0604020202020204" charset="0"/>
                </a:rPr>
                <a:t>Ontario Business Faculty and </a:t>
              </a:r>
              <a:r>
                <a:rPr lang="en-CA" sz="1600" dirty="0" err="1">
                  <a:solidFill>
                    <a:schemeClr val="bg1"/>
                  </a:solidFill>
                  <a:latin typeface="Aptos Light" panose="020B0604020202020204" charset="0"/>
                </a:rPr>
                <a:t>eCampusOntario</a:t>
              </a:r>
              <a:r>
                <a:rPr lang="en-CA" sz="1600" dirty="0">
                  <a:solidFill>
                    <a:schemeClr val="bg1"/>
                  </a:solidFill>
                  <a:latin typeface="Aptos Light" panose="020B0604020202020204" charset="0"/>
                </a:rPr>
                <a:t> Program Managers. (2018). Communication for business professionals, Canadian</a:t>
              </a:r>
              <a:br>
                <a:rPr lang="en-CA" sz="1600" dirty="0">
                  <a:solidFill>
                    <a:schemeClr val="bg1"/>
                  </a:solidFill>
                  <a:latin typeface="Aptos Light" panose="020B0604020202020204" charset="0"/>
                </a:rPr>
              </a:br>
              <a:r>
                <a:rPr lang="en-CA" sz="1600" dirty="0">
                  <a:solidFill>
                    <a:schemeClr val="bg1"/>
                  </a:solidFill>
                  <a:latin typeface="Aptos Light" panose="020B0604020202020204" charset="0"/>
                </a:rPr>
                <a:t>edition. </a:t>
              </a:r>
              <a:r>
                <a:rPr lang="en-CA" sz="1600" dirty="0" err="1">
                  <a:solidFill>
                    <a:schemeClr val="bg1"/>
                  </a:solidFill>
                  <a:latin typeface="Aptos Light" panose="020B0604020202020204" charset="0"/>
                </a:rPr>
                <a:t>eCampusOntario</a:t>
              </a:r>
              <a:r>
                <a:rPr lang="en-CA" sz="1600" dirty="0">
                  <a:solidFill>
                    <a:schemeClr val="bg1"/>
                  </a:solidFill>
                  <a:latin typeface="Aptos Light" panose="020B0604020202020204" charset="0"/>
                </a:rPr>
                <a:t> and BC Open Collection by BC Campus. Retrieved December 15, 2024 . </a:t>
              </a:r>
              <a:r>
                <a:rPr lang="en-CA" sz="1600" u="sng" dirty="0">
                  <a:solidFill>
                    <a:schemeClr val="bg1"/>
                  </a:solidFill>
                  <a:latin typeface="Aptos Light" panose="020B0604020202020204" charset="0"/>
                </a:rPr>
                <a:t>https://collection.bccampus.ca/textbooks/communication-for-business-professionals-canadian-edition-ecampusontario-82/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CA" sz="1600" u="sng" dirty="0">
                <a:solidFill>
                  <a:schemeClr val="bg1"/>
                </a:solidFill>
                <a:latin typeface="Aptos Light" panose="020B0604020202020204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CA" sz="1600" dirty="0">
                  <a:solidFill>
                    <a:schemeClr val="bg1"/>
                  </a:solidFill>
                  <a:latin typeface="Aptos Light" panose="020B0604020202020204" charset="0"/>
                </a:rPr>
                <a:t>Williams, V. &amp; Sonja, N. (2022). Fundamentals of business communication. (Revised). BC Open Collection by BC Campus. Retrieved</a:t>
              </a:r>
              <a:br>
                <a:rPr lang="en-CA" sz="1600" dirty="0">
                  <a:solidFill>
                    <a:schemeClr val="bg1"/>
                  </a:solidFill>
                  <a:latin typeface="Aptos Light" panose="020B0604020202020204" charset="0"/>
                </a:rPr>
              </a:br>
              <a:r>
                <a:rPr lang="en-CA" sz="1600" dirty="0">
                  <a:solidFill>
                    <a:schemeClr val="bg1"/>
                  </a:solidFill>
                  <a:latin typeface="Aptos Light" panose="020B0604020202020204" charset="0"/>
                </a:rPr>
                <a:t>December 15, 2024. From https://pressbooks.bccampus.ca/businesswritingessentials2/</a:t>
              </a:r>
            </a:p>
            <a:p>
              <a:pPr lvl="1"/>
              <a:br>
                <a:rPr lang="en-CA" dirty="0"/>
              </a:br>
              <a:endParaRPr lang="en-GB" sz="2400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endParaRPr lang="en-GB" sz="2400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endParaRPr lang="en-GB" sz="2400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endParaRPr lang="en-GB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5A4F895-11CC-46A5-E74C-7BB083B7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145000" y="190500"/>
            <a:ext cx="838200" cy="8382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14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C13F21-4C92-9A88-06D8-F213CDFD4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133" y="2909510"/>
            <a:ext cx="6743700" cy="4749669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52A6E2E-F4BF-1709-E56A-3C8FB75CAF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3531"/>
            <a:ext cx="2209800" cy="1512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51" y="8980739"/>
            <a:ext cx="1270749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2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r="-60628" b="-60628"/>
            </a:stretch>
          </a:blipFill>
        </p:spPr>
        <p:txBody>
          <a:bodyPr/>
          <a:lstStyle/>
          <a:p>
            <a:endParaRPr lang="en-CA" dirty="0"/>
          </a:p>
        </p:txBody>
      </p:sp>
      <p:pic>
        <p:nvPicPr>
          <p:cNvPr id="33" name="Picture 32" descr="A black and white logo&#10;&#10;Description automatically generated">
            <a:extLst>
              <a:ext uri="{FF2B5EF4-FFF2-40B4-BE49-F238E27FC236}">
                <a16:creationId xmlns:a16="http://schemas.microsoft.com/office/drawing/2014/main" id="{6EAD6A10-2B1B-F0D7-54DC-7FDC816A64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8123" y="9008606"/>
            <a:ext cx="2685143" cy="14097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03BA2-9F0D-FE35-2C59-4D49B4B9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611601" y="342900"/>
            <a:ext cx="1202184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/>
                </a:solidFill>
              </a:rPr>
              <a:pPr/>
              <a:t>15</a:t>
            </a:fld>
            <a:endParaRPr lang="en-US" sz="4800" b="1" dirty="0">
              <a:solidFill>
                <a:schemeClr val="tx1"/>
              </a:solidFill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772405CD-980B-51A4-1B0E-14BFC65B9ACB}"/>
              </a:ext>
            </a:extLst>
          </p:cNvPr>
          <p:cNvGrpSpPr/>
          <p:nvPr/>
        </p:nvGrpSpPr>
        <p:grpSpPr>
          <a:xfrm>
            <a:off x="0" y="4477385"/>
            <a:ext cx="18288000" cy="5809741"/>
            <a:chOff x="0" y="4477385"/>
            <a:chExt cx="18288000" cy="5809741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0CC645F-7534-2117-5FAB-49CA99CDCD72}"/>
                </a:ext>
              </a:extLst>
            </p:cNvPr>
            <p:cNvSpPr/>
            <p:nvPr/>
          </p:nvSpPr>
          <p:spPr>
            <a:xfrm>
              <a:off x="2974848" y="4518659"/>
              <a:ext cx="12339955" cy="5768340"/>
            </a:xfrm>
            <a:custGeom>
              <a:avLst/>
              <a:gdLst/>
              <a:ahLst/>
              <a:cxnLst/>
              <a:rect l="l" t="t" r="r" b="b"/>
              <a:pathLst>
                <a:path w="12339955" h="5768340">
                  <a:moveTo>
                    <a:pt x="11904980" y="0"/>
                  </a:moveTo>
                  <a:lnTo>
                    <a:pt x="432435" y="0"/>
                  </a:lnTo>
                  <a:lnTo>
                    <a:pt x="385438" y="2546"/>
                  </a:lnTo>
                  <a:lnTo>
                    <a:pt x="339878" y="10006"/>
                  </a:lnTo>
                  <a:lnTo>
                    <a:pt x="296021" y="22113"/>
                  </a:lnTo>
                  <a:lnTo>
                    <a:pt x="254136" y="38598"/>
                  </a:lnTo>
                  <a:lnTo>
                    <a:pt x="214488" y="59196"/>
                  </a:lnTo>
                  <a:lnTo>
                    <a:pt x="177347" y="83637"/>
                  </a:lnTo>
                  <a:lnTo>
                    <a:pt x="142980" y="111654"/>
                  </a:lnTo>
                  <a:lnTo>
                    <a:pt x="111654" y="142980"/>
                  </a:lnTo>
                  <a:lnTo>
                    <a:pt x="83637" y="177347"/>
                  </a:lnTo>
                  <a:lnTo>
                    <a:pt x="59196" y="214488"/>
                  </a:lnTo>
                  <a:lnTo>
                    <a:pt x="38598" y="254136"/>
                  </a:lnTo>
                  <a:lnTo>
                    <a:pt x="22113" y="296021"/>
                  </a:lnTo>
                  <a:lnTo>
                    <a:pt x="10006" y="339878"/>
                  </a:lnTo>
                  <a:lnTo>
                    <a:pt x="2546" y="385438"/>
                  </a:lnTo>
                  <a:lnTo>
                    <a:pt x="0" y="432435"/>
                  </a:lnTo>
                  <a:lnTo>
                    <a:pt x="0" y="5768337"/>
                  </a:lnTo>
                  <a:lnTo>
                    <a:pt x="376554" y="5768337"/>
                  </a:lnTo>
                  <a:lnTo>
                    <a:pt x="376554" y="488314"/>
                  </a:lnTo>
                  <a:lnTo>
                    <a:pt x="12339828" y="488314"/>
                  </a:lnTo>
                  <a:lnTo>
                    <a:pt x="12339828" y="432435"/>
                  </a:lnTo>
                  <a:lnTo>
                    <a:pt x="12336830" y="385438"/>
                  </a:lnTo>
                  <a:lnTo>
                    <a:pt x="12328979" y="339878"/>
                  </a:lnTo>
                  <a:lnTo>
                    <a:pt x="12316537" y="296021"/>
                  </a:lnTo>
                  <a:lnTo>
                    <a:pt x="12299767" y="254136"/>
                  </a:lnTo>
                  <a:lnTo>
                    <a:pt x="12278933" y="214488"/>
                  </a:lnTo>
                  <a:lnTo>
                    <a:pt x="12254299" y="177347"/>
                  </a:lnTo>
                  <a:lnTo>
                    <a:pt x="12226126" y="142980"/>
                  </a:lnTo>
                  <a:lnTo>
                    <a:pt x="12194679" y="111654"/>
                  </a:lnTo>
                  <a:lnTo>
                    <a:pt x="12160221" y="83637"/>
                  </a:lnTo>
                  <a:lnTo>
                    <a:pt x="12123015" y="59196"/>
                  </a:lnTo>
                  <a:lnTo>
                    <a:pt x="12083324" y="38598"/>
                  </a:lnTo>
                  <a:lnTo>
                    <a:pt x="12041412" y="22113"/>
                  </a:lnTo>
                  <a:lnTo>
                    <a:pt x="11997542" y="10006"/>
                  </a:lnTo>
                  <a:lnTo>
                    <a:pt x="11951976" y="2546"/>
                  </a:lnTo>
                  <a:lnTo>
                    <a:pt x="11904980" y="0"/>
                  </a:lnTo>
                  <a:close/>
                </a:path>
                <a:path w="12339955" h="5768340">
                  <a:moveTo>
                    <a:pt x="12339828" y="488314"/>
                  </a:moveTo>
                  <a:lnTo>
                    <a:pt x="11958446" y="488314"/>
                  </a:lnTo>
                  <a:lnTo>
                    <a:pt x="11958446" y="5768337"/>
                  </a:lnTo>
                  <a:lnTo>
                    <a:pt x="12339828" y="5768337"/>
                  </a:lnTo>
                  <a:lnTo>
                    <a:pt x="12339828" y="488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4776C42-410D-1A2D-06E3-66D69E61BA62}"/>
                </a:ext>
              </a:extLst>
            </p:cNvPr>
            <p:cNvSpPr/>
            <p:nvPr/>
          </p:nvSpPr>
          <p:spPr>
            <a:xfrm>
              <a:off x="2931414" y="4477511"/>
              <a:ext cx="12425680" cy="5809615"/>
            </a:xfrm>
            <a:custGeom>
              <a:avLst/>
              <a:gdLst/>
              <a:ahLst/>
              <a:cxnLst/>
              <a:rect l="l" t="t" r="r" b="b"/>
              <a:pathLst>
                <a:path w="12425680" h="5809615">
                  <a:moveTo>
                    <a:pt x="11958828" y="0"/>
                  </a:moveTo>
                  <a:lnTo>
                    <a:pt x="463931" y="0"/>
                  </a:lnTo>
                  <a:lnTo>
                    <a:pt x="416695" y="2409"/>
                  </a:lnTo>
                  <a:lnTo>
                    <a:pt x="370778" y="9479"/>
                  </a:lnTo>
                  <a:lnTo>
                    <a:pt x="326419" y="20977"/>
                  </a:lnTo>
                  <a:lnTo>
                    <a:pt x="283856" y="36667"/>
                  </a:lnTo>
                  <a:lnTo>
                    <a:pt x="243328" y="56314"/>
                  </a:lnTo>
                  <a:lnTo>
                    <a:pt x="205072" y="79684"/>
                  </a:lnTo>
                  <a:lnTo>
                    <a:pt x="169328" y="106541"/>
                  </a:lnTo>
                  <a:lnTo>
                    <a:pt x="136334" y="136652"/>
                  </a:lnTo>
                  <a:lnTo>
                    <a:pt x="106328" y="169780"/>
                  </a:lnTo>
                  <a:lnTo>
                    <a:pt x="79550" y="205692"/>
                  </a:lnTo>
                  <a:lnTo>
                    <a:pt x="56236" y="244153"/>
                  </a:lnTo>
                  <a:lnTo>
                    <a:pt x="36627" y="284928"/>
                  </a:lnTo>
                  <a:lnTo>
                    <a:pt x="20960" y="327782"/>
                  </a:lnTo>
                  <a:lnTo>
                    <a:pt x="9474" y="372480"/>
                  </a:lnTo>
                  <a:lnTo>
                    <a:pt x="2408" y="418788"/>
                  </a:lnTo>
                  <a:lnTo>
                    <a:pt x="0" y="466471"/>
                  </a:lnTo>
                  <a:lnTo>
                    <a:pt x="0" y="5809484"/>
                  </a:lnTo>
                  <a:lnTo>
                    <a:pt x="43687" y="5809484"/>
                  </a:lnTo>
                  <a:lnTo>
                    <a:pt x="43687" y="473710"/>
                  </a:lnTo>
                  <a:lnTo>
                    <a:pt x="46234" y="426713"/>
                  </a:lnTo>
                  <a:lnTo>
                    <a:pt x="53694" y="381153"/>
                  </a:lnTo>
                  <a:lnTo>
                    <a:pt x="65801" y="337296"/>
                  </a:lnTo>
                  <a:lnTo>
                    <a:pt x="82286" y="295411"/>
                  </a:lnTo>
                  <a:lnTo>
                    <a:pt x="102884" y="255763"/>
                  </a:lnTo>
                  <a:lnTo>
                    <a:pt x="127325" y="218622"/>
                  </a:lnTo>
                  <a:lnTo>
                    <a:pt x="155342" y="184255"/>
                  </a:lnTo>
                  <a:lnTo>
                    <a:pt x="186668" y="152929"/>
                  </a:lnTo>
                  <a:lnTo>
                    <a:pt x="221035" y="124912"/>
                  </a:lnTo>
                  <a:lnTo>
                    <a:pt x="258176" y="100471"/>
                  </a:lnTo>
                  <a:lnTo>
                    <a:pt x="297824" y="79873"/>
                  </a:lnTo>
                  <a:lnTo>
                    <a:pt x="339709" y="63388"/>
                  </a:lnTo>
                  <a:lnTo>
                    <a:pt x="383566" y="51281"/>
                  </a:lnTo>
                  <a:lnTo>
                    <a:pt x="429126" y="43821"/>
                  </a:lnTo>
                  <a:lnTo>
                    <a:pt x="476123" y="41275"/>
                  </a:lnTo>
                  <a:lnTo>
                    <a:pt x="12149856" y="41275"/>
                  </a:lnTo>
                  <a:lnTo>
                    <a:pt x="12140297" y="36667"/>
                  </a:lnTo>
                  <a:lnTo>
                    <a:pt x="12097457" y="20977"/>
                  </a:lnTo>
                  <a:lnTo>
                    <a:pt x="12052776" y="9479"/>
                  </a:lnTo>
                  <a:lnTo>
                    <a:pt x="12006488" y="2409"/>
                  </a:lnTo>
                  <a:lnTo>
                    <a:pt x="11958828" y="0"/>
                  </a:lnTo>
                  <a:close/>
                </a:path>
                <a:path w="12425680" h="5809615">
                  <a:moveTo>
                    <a:pt x="12149856" y="41275"/>
                  </a:moveTo>
                  <a:lnTo>
                    <a:pt x="11949049" y="41275"/>
                  </a:lnTo>
                  <a:lnTo>
                    <a:pt x="11996045" y="43821"/>
                  </a:lnTo>
                  <a:lnTo>
                    <a:pt x="12041605" y="51281"/>
                  </a:lnTo>
                  <a:lnTo>
                    <a:pt x="12085462" y="63388"/>
                  </a:lnTo>
                  <a:lnTo>
                    <a:pt x="12127347" y="79873"/>
                  </a:lnTo>
                  <a:lnTo>
                    <a:pt x="12166995" y="100471"/>
                  </a:lnTo>
                  <a:lnTo>
                    <a:pt x="12204136" y="124912"/>
                  </a:lnTo>
                  <a:lnTo>
                    <a:pt x="12238503" y="152929"/>
                  </a:lnTo>
                  <a:lnTo>
                    <a:pt x="12269829" y="184255"/>
                  </a:lnTo>
                  <a:lnTo>
                    <a:pt x="12297846" y="218622"/>
                  </a:lnTo>
                  <a:lnTo>
                    <a:pt x="12322287" y="255763"/>
                  </a:lnTo>
                  <a:lnTo>
                    <a:pt x="12342885" y="295411"/>
                  </a:lnTo>
                  <a:lnTo>
                    <a:pt x="12359370" y="337296"/>
                  </a:lnTo>
                  <a:lnTo>
                    <a:pt x="12371477" y="381153"/>
                  </a:lnTo>
                  <a:lnTo>
                    <a:pt x="12378937" y="426713"/>
                  </a:lnTo>
                  <a:lnTo>
                    <a:pt x="12381484" y="473710"/>
                  </a:lnTo>
                  <a:lnTo>
                    <a:pt x="12381484" y="5809484"/>
                  </a:lnTo>
                  <a:lnTo>
                    <a:pt x="12425172" y="5809484"/>
                  </a:lnTo>
                  <a:lnTo>
                    <a:pt x="12425172" y="466471"/>
                  </a:lnTo>
                  <a:lnTo>
                    <a:pt x="12422762" y="418788"/>
                  </a:lnTo>
                  <a:lnTo>
                    <a:pt x="12415692" y="372480"/>
                  </a:lnTo>
                  <a:lnTo>
                    <a:pt x="12404195" y="327782"/>
                  </a:lnTo>
                  <a:lnTo>
                    <a:pt x="12388506" y="284928"/>
                  </a:lnTo>
                  <a:lnTo>
                    <a:pt x="12368861" y="244153"/>
                  </a:lnTo>
                  <a:lnTo>
                    <a:pt x="12345494" y="205692"/>
                  </a:lnTo>
                  <a:lnTo>
                    <a:pt x="12318641" y="169780"/>
                  </a:lnTo>
                  <a:lnTo>
                    <a:pt x="12288535" y="136652"/>
                  </a:lnTo>
                  <a:lnTo>
                    <a:pt x="12255413" y="106541"/>
                  </a:lnTo>
                  <a:lnTo>
                    <a:pt x="12219510" y="79684"/>
                  </a:lnTo>
                  <a:lnTo>
                    <a:pt x="12181059" y="56314"/>
                  </a:lnTo>
                  <a:lnTo>
                    <a:pt x="12149856" y="41275"/>
                  </a:lnTo>
                  <a:close/>
                </a:path>
              </a:pathLst>
            </a:custGeom>
            <a:solidFill>
              <a:srgbClr val="ECEB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D1D7DA0A-3024-14D0-9BDD-2CA7530F2626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4848" y="4477385"/>
              <a:ext cx="12318541" cy="5809610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99C3CEA8-D0F1-05F6-BEB8-BFEB8A6EC3D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574154"/>
              <a:ext cx="18288000" cy="3712842"/>
            </a:xfrm>
            <a:prstGeom prst="rect">
              <a:avLst/>
            </a:prstGeom>
          </p:spPr>
        </p:pic>
      </p:grpSp>
      <p:pic>
        <p:nvPicPr>
          <p:cNvPr id="8" name="object 2">
            <a:extLst>
              <a:ext uri="{FF2B5EF4-FFF2-40B4-BE49-F238E27FC236}">
                <a16:creationId xmlns:a16="http://schemas.microsoft.com/office/drawing/2014/main" id="{DA3F4115-5510-F9CE-23A6-034A17BE4A6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39434" y="1676145"/>
            <a:ext cx="7197471" cy="944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9064793"/>
            <a:ext cx="16002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4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r="-60628" b="-6062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220503" y="1549681"/>
            <a:ext cx="6910589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 spc="-169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TEAM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435879-23A6-1639-7459-7AF03DEA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97400" y="266700"/>
            <a:ext cx="762000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2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A807F-3175-A752-AC28-81EFD8E83828}"/>
              </a:ext>
            </a:extLst>
          </p:cNvPr>
          <p:cNvSpPr txBox="1"/>
          <p:nvPr/>
        </p:nvSpPr>
        <p:spPr>
          <a:xfrm>
            <a:off x="1220503" y="2781300"/>
            <a:ext cx="9144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200000"/>
              </a:lnSpc>
              <a:spcBef>
                <a:spcPct val="0"/>
              </a:spcBef>
            </a:pPr>
            <a:r>
              <a:rPr lang="en-US" sz="3200" spc="300" dirty="0">
                <a:solidFill>
                  <a:schemeClr val="bg1"/>
                </a:solidFill>
                <a:latin typeface="TH SarabunPSK" panose="020B0500040200020003" pitchFamily="34" charset="-34"/>
                <a:ea typeface="ADLaM Display" panose="020F0502020204030204" pitchFamily="2" charset="0"/>
                <a:cs typeface="TH SarabunPSK" panose="020B0500040200020003" pitchFamily="34" charset="-34"/>
              </a:rPr>
              <a:t>KUSH GADHVI</a:t>
            </a:r>
          </a:p>
          <a:p>
            <a:pPr lvl="0" algn="l">
              <a:lnSpc>
                <a:spcPct val="200000"/>
              </a:lnSpc>
              <a:spcBef>
                <a:spcPct val="0"/>
              </a:spcBef>
            </a:pPr>
            <a:r>
              <a:rPr lang="en-US" sz="3200" spc="300" dirty="0">
                <a:solidFill>
                  <a:schemeClr val="bg1"/>
                </a:solidFill>
                <a:latin typeface="TH SarabunPSK" panose="020B0500040200020003" pitchFamily="34" charset="-34"/>
                <a:ea typeface="ADLaM Display" panose="020F0502020204030204" pitchFamily="2" charset="0"/>
                <a:cs typeface="TH SarabunPSK" panose="020B0500040200020003" pitchFamily="34" charset="-34"/>
              </a:rPr>
              <a:t>MODUPE BELLO</a:t>
            </a:r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F38293D2-8A4C-C53B-9295-907047498F20}"/>
              </a:ext>
            </a:extLst>
          </p:cNvPr>
          <p:cNvSpPr/>
          <p:nvPr/>
        </p:nvSpPr>
        <p:spPr>
          <a:xfrm>
            <a:off x="8211347" y="-3516230"/>
            <a:ext cx="16991297" cy="12595060"/>
          </a:xfrm>
          <a:custGeom>
            <a:avLst/>
            <a:gdLst/>
            <a:ahLst/>
            <a:cxnLst/>
            <a:rect l="l" t="t" r="r" b="b"/>
            <a:pathLst>
              <a:path w="2886664" h="2346070">
                <a:moveTo>
                  <a:pt x="0" y="0"/>
                </a:moveTo>
                <a:lnTo>
                  <a:pt x="2886664" y="0"/>
                </a:lnTo>
                <a:lnTo>
                  <a:pt x="2886664" y="2346070"/>
                </a:lnTo>
                <a:lnTo>
                  <a:pt x="0" y="234607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9064793"/>
            <a:ext cx="1600200" cy="10668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79975" flipV="1">
            <a:off x="4050977" y="-5451826"/>
            <a:ext cx="16666246" cy="13545113"/>
          </a:xfrm>
          <a:custGeom>
            <a:avLst/>
            <a:gdLst/>
            <a:ahLst/>
            <a:cxnLst/>
            <a:rect l="l" t="t" r="r" b="b"/>
            <a:pathLst>
              <a:path w="16666246" h="13545113">
                <a:moveTo>
                  <a:pt x="0" y="13545113"/>
                </a:moveTo>
                <a:lnTo>
                  <a:pt x="16666246" y="13545113"/>
                </a:lnTo>
                <a:lnTo>
                  <a:pt x="16666246" y="0"/>
                </a:lnTo>
                <a:lnTo>
                  <a:pt x="0" y="0"/>
                </a:lnTo>
                <a:lnTo>
                  <a:pt x="0" y="13545113"/>
                </a:lnTo>
                <a:close/>
              </a:path>
            </a:pathLst>
          </a:custGeom>
          <a:blipFill dpi="0" rotWithShape="1"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8" name="Group 8"/>
          <p:cNvGrpSpPr/>
          <p:nvPr/>
        </p:nvGrpSpPr>
        <p:grpSpPr>
          <a:xfrm>
            <a:off x="1066799" y="1943100"/>
            <a:ext cx="8313916" cy="8081703"/>
            <a:chOff x="-1" y="0"/>
            <a:chExt cx="11085221" cy="10775602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1085220" cy="1642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 spc="-169" dirty="0">
                  <a:solidFill>
                    <a:srgbClr val="000000"/>
                  </a:solidFill>
                  <a:latin typeface="Open Sauce Light"/>
                </a:rPr>
                <a:t>Agenda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" y="2096305"/>
              <a:ext cx="11085220" cy="8679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400" spc="300" dirty="0">
                  <a:latin typeface="Aptos Light" panose="020B0004020202020204" pitchFamily="34" charset="0"/>
                  <a:ea typeface="Yu Gothic UI Light" panose="020B0300000000000000" pitchFamily="34" charset="-128"/>
                  <a:cs typeface="TH SarabunPSK" panose="020B0500040200020003" pitchFamily="34" charset="-34"/>
                </a:rPr>
                <a:t>Introduction of ABC</a:t>
              </a: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400" spc="300" dirty="0">
                  <a:latin typeface="Aptos Light" panose="020B0004020202020204" pitchFamily="34" charset="0"/>
                  <a:ea typeface="Yu Gothic UI Light" panose="020B0300000000000000" pitchFamily="34" charset="-128"/>
                  <a:cs typeface="TH SarabunPSK" panose="020B0500040200020003" pitchFamily="34" charset="-34"/>
                </a:rPr>
                <a:t>Mission and Vision</a:t>
              </a: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400" spc="300" dirty="0">
                  <a:latin typeface="Aptos Light" panose="020B0004020202020204" pitchFamily="34" charset="0"/>
                  <a:ea typeface="Yu Gothic UI Light" panose="020B0300000000000000" pitchFamily="34" charset="-128"/>
                  <a:cs typeface="TH SarabunPSK" panose="020B0500040200020003" pitchFamily="34" charset="-34"/>
                </a:rPr>
                <a:t>Project</a:t>
              </a: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400" spc="300" dirty="0">
                  <a:latin typeface="Aptos Light" panose="020B0004020202020204" pitchFamily="34" charset="0"/>
                  <a:ea typeface="Yu Gothic UI Light" panose="020B0300000000000000" pitchFamily="34" charset="-128"/>
                  <a:cs typeface="TH SarabunPSK" panose="020B0500040200020003" pitchFamily="34" charset="-34"/>
                </a:rPr>
                <a:t>Goals</a:t>
              </a: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400" spc="300" dirty="0">
                  <a:latin typeface="Aptos Light" panose="020B0004020202020204" pitchFamily="34" charset="0"/>
                  <a:ea typeface="Yu Gothic UI Light" panose="020B0300000000000000" pitchFamily="34" charset="-128"/>
                  <a:cs typeface="TH SarabunPSK" panose="020B0500040200020003" pitchFamily="34" charset="-34"/>
                </a:rPr>
                <a:t>Market Trend Analysis</a:t>
              </a: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400" spc="300" dirty="0">
                  <a:latin typeface="Aptos Light" panose="020B0004020202020204" pitchFamily="34" charset="0"/>
                  <a:ea typeface="Yu Gothic UI Light" panose="020B0300000000000000" pitchFamily="34" charset="-128"/>
                  <a:cs typeface="TH SarabunPSK" panose="020B0500040200020003" pitchFamily="34" charset="-34"/>
                </a:rPr>
                <a:t>Recommendation</a:t>
              </a: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400" spc="300" dirty="0">
                  <a:latin typeface="Aptos Light" panose="020B0004020202020204" pitchFamily="34" charset="0"/>
                  <a:ea typeface="Yu Gothic UI Light" panose="020B0300000000000000" pitchFamily="34" charset="-128"/>
                  <a:cs typeface="TH SarabunPSK" panose="020B0500040200020003" pitchFamily="34" charset="-34"/>
                </a:rPr>
                <a:t>References</a:t>
              </a: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endParaRPr lang="en-GB" sz="2400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endParaRPr lang="en-GB" sz="2400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endParaRPr lang="en-GB" sz="2400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endParaRPr lang="en-GB" sz="2400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endParaRPr lang="en-GB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5A4F895-11CC-46A5-E74C-7BB083B7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145000" y="190500"/>
            <a:ext cx="838200" cy="8382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3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C13F21-4C92-9A88-06D8-F213CDFD4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133" y="2909510"/>
            <a:ext cx="6743700" cy="4749669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52A6E2E-F4BF-1709-E56A-3C8FB75CAF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3531"/>
            <a:ext cx="2209800" cy="1512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51" y="8980739"/>
            <a:ext cx="1270749" cy="10668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r="-60628" b="-60628"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3" name="Freeform 3"/>
          <p:cNvSpPr/>
          <p:nvPr/>
        </p:nvSpPr>
        <p:spPr>
          <a:xfrm rot="-9631567">
            <a:off x="-4061333" y="8468520"/>
            <a:ext cx="19999437" cy="13639023"/>
          </a:xfrm>
          <a:custGeom>
            <a:avLst/>
            <a:gdLst/>
            <a:ahLst/>
            <a:cxnLst/>
            <a:rect l="l" t="t" r="r" b="b"/>
            <a:pathLst>
              <a:path w="19999437" h="14581408">
                <a:moveTo>
                  <a:pt x="0" y="0"/>
                </a:moveTo>
                <a:lnTo>
                  <a:pt x="19999437" y="0"/>
                </a:lnTo>
                <a:lnTo>
                  <a:pt x="19999437" y="14581408"/>
                </a:lnTo>
                <a:lnTo>
                  <a:pt x="0" y="1458140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4" name="Freeform 4"/>
          <p:cNvSpPr/>
          <p:nvPr/>
        </p:nvSpPr>
        <p:spPr>
          <a:xfrm rot="-8279481">
            <a:off x="13073323" y="-5611824"/>
            <a:ext cx="18222602" cy="10768974"/>
          </a:xfrm>
          <a:custGeom>
            <a:avLst/>
            <a:gdLst/>
            <a:ahLst/>
            <a:cxnLst/>
            <a:rect l="l" t="t" r="r" b="b"/>
            <a:pathLst>
              <a:path w="19999437" h="14581408">
                <a:moveTo>
                  <a:pt x="0" y="0"/>
                </a:moveTo>
                <a:lnTo>
                  <a:pt x="19999437" y="0"/>
                </a:lnTo>
                <a:lnTo>
                  <a:pt x="19999437" y="14581407"/>
                </a:lnTo>
                <a:lnTo>
                  <a:pt x="0" y="1458140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9334500" cy="7392535"/>
            <a:chOff x="0" y="0"/>
            <a:chExt cx="8764746" cy="9856714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8764746" cy="1622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000" spc="-169" dirty="0">
                  <a:solidFill>
                    <a:srgbClr val="FFFFFF"/>
                  </a:solidFill>
                  <a:latin typeface="Open Sauce Light"/>
                </a:rPr>
                <a:t>ABC Parcel</a:t>
              </a:r>
              <a:endParaRPr lang="en-US" sz="8499" spc="-169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008959"/>
              <a:ext cx="8764746" cy="5847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779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Aptos Light" panose="020B0004020202020204" pitchFamily="34" charset="0"/>
                </a:rPr>
                <a:t>ABC  launched its delivery services in the early 2000s</a:t>
              </a:r>
            </a:p>
            <a:p>
              <a:pPr marL="457200" indent="-457200">
                <a:lnSpc>
                  <a:spcPts val="3779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Aptos Light" panose="020B0004020202020204" pitchFamily="34" charset="0"/>
                </a:rPr>
                <a:t>Known for  reliable service, innovative logistics solutions, and customer focused operations. </a:t>
              </a:r>
            </a:p>
            <a:p>
              <a:pPr marL="457200" indent="-457200">
                <a:lnSpc>
                  <a:spcPts val="3779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Aptos Light" panose="020B0004020202020204" pitchFamily="34" charset="0"/>
                </a:rPr>
                <a:t>ABC Parcel experienced challenges during COVID-19, including capacity and operational strain.</a:t>
              </a:r>
            </a:p>
            <a:p>
              <a:pPr marL="457200" indent="-457200">
                <a:lnSpc>
                  <a:spcPts val="3779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Aptos Light" panose="020B0004020202020204" pitchFamily="34" charset="0"/>
                </a:rPr>
                <a:t>Adapted successfully by expanding delivery infrastructure and enhancing e-commerce partnership.</a:t>
              </a: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7E77D0A-C3C2-0B81-E855-B5835663B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687800" y="338342"/>
            <a:ext cx="838200" cy="883144"/>
          </a:xfrm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4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67E3119-AF06-24C8-15DF-E5982D9930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562" y="2770333"/>
            <a:ext cx="5317762" cy="3745364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98D8521F-0944-2732-F17C-2899B69946D1}"/>
              </a:ext>
            </a:extLst>
          </p:cNvPr>
          <p:cNvSpPr txBox="1"/>
          <p:nvPr/>
        </p:nvSpPr>
        <p:spPr>
          <a:xfrm>
            <a:off x="1044939" y="2108647"/>
            <a:ext cx="4957045" cy="58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600" spc="-70" dirty="0">
                <a:solidFill>
                  <a:schemeClr val="bg1"/>
                </a:solidFill>
                <a:latin typeface="Open Sauce Light"/>
              </a:rPr>
              <a:t>In a nutshell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99" y="8744562"/>
            <a:ext cx="1066801" cy="10668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r="-60628" b="-60628"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3" name="Freeform 3"/>
          <p:cNvSpPr/>
          <p:nvPr/>
        </p:nvSpPr>
        <p:spPr>
          <a:xfrm rot="-9631567">
            <a:off x="-4061333" y="8468520"/>
            <a:ext cx="19999437" cy="13639023"/>
          </a:xfrm>
          <a:custGeom>
            <a:avLst/>
            <a:gdLst/>
            <a:ahLst/>
            <a:cxnLst/>
            <a:rect l="l" t="t" r="r" b="b"/>
            <a:pathLst>
              <a:path w="19999437" h="14581408">
                <a:moveTo>
                  <a:pt x="0" y="0"/>
                </a:moveTo>
                <a:lnTo>
                  <a:pt x="19999437" y="0"/>
                </a:lnTo>
                <a:lnTo>
                  <a:pt x="19999437" y="14581408"/>
                </a:lnTo>
                <a:lnTo>
                  <a:pt x="0" y="1458140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4" name="Freeform 4"/>
          <p:cNvSpPr/>
          <p:nvPr/>
        </p:nvSpPr>
        <p:spPr>
          <a:xfrm rot="-8279481">
            <a:off x="13073323" y="-5611824"/>
            <a:ext cx="18222602" cy="10768974"/>
          </a:xfrm>
          <a:custGeom>
            <a:avLst/>
            <a:gdLst/>
            <a:ahLst/>
            <a:cxnLst/>
            <a:rect l="l" t="t" r="r" b="b"/>
            <a:pathLst>
              <a:path w="19999437" h="14581408">
                <a:moveTo>
                  <a:pt x="0" y="0"/>
                </a:moveTo>
                <a:lnTo>
                  <a:pt x="19999437" y="0"/>
                </a:lnTo>
                <a:lnTo>
                  <a:pt x="19999437" y="14581407"/>
                </a:lnTo>
                <a:lnTo>
                  <a:pt x="0" y="1458140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9334500" cy="7341642"/>
            <a:chOff x="0" y="0"/>
            <a:chExt cx="8764746" cy="9788858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8764746" cy="1622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000" spc="-169" dirty="0">
                  <a:solidFill>
                    <a:srgbClr val="FFFFFF"/>
                  </a:solidFill>
                  <a:latin typeface="Open Sauce Light"/>
                </a:rPr>
                <a:t>ABC Parcel</a:t>
              </a:r>
              <a:endParaRPr lang="en-US" sz="8499" spc="-169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641601"/>
              <a:ext cx="8764746" cy="71472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Aptos Light" panose="020B0004020202020204" pitchFamily="34" charset="0"/>
                </a:rPr>
                <a:t>Mission</a:t>
              </a:r>
            </a:p>
            <a:p>
              <a:pPr>
                <a:lnSpc>
                  <a:spcPts val="3779"/>
                </a:lnSpc>
              </a:pPr>
              <a:r>
                <a:rPr lang="en-US" sz="3200" dirty="0">
                  <a:solidFill>
                    <a:srgbClr val="FFFFFF"/>
                  </a:solidFill>
                  <a:latin typeface="Aptos Light" panose="020B0004020202020204" pitchFamily="34" charset="0"/>
                </a:rPr>
                <a:t>At ABC Parcel, we deliver exceptional logistics through innovation, timely service, and customer focus, simplifying shipping needs with sustainable and efficient networks.</a:t>
              </a:r>
            </a:p>
            <a:p>
              <a:pPr>
                <a:lnSpc>
                  <a:spcPts val="3779"/>
                </a:lnSpc>
              </a:pPr>
              <a:endParaRPr lang="en-US" sz="3200" dirty="0">
                <a:solidFill>
                  <a:srgbClr val="FFFFFF"/>
                </a:solidFill>
                <a:latin typeface="Aptos Light" panose="020B0004020202020204" pitchFamily="34" charset="0"/>
              </a:endParaRPr>
            </a:p>
            <a:p>
              <a:pPr>
                <a:lnSpc>
                  <a:spcPts val="3779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Aptos Light" panose="020B0004020202020204" pitchFamily="34" charset="0"/>
                </a:rPr>
                <a:t>Vision</a:t>
              </a:r>
            </a:p>
            <a:p>
              <a:pPr>
                <a:lnSpc>
                  <a:spcPts val="3779"/>
                </a:lnSpc>
              </a:pPr>
              <a:r>
                <a:rPr lang="en-US" sz="3200" dirty="0">
                  <a:solidFill>
                    <a:srgbClr val="FFFFFF"/>
                  </a:solidFill>
                  <a:latin typeface="Aptos Light" panose="020B0004020202020204" pitchFamily="34" charset="0"/>
                </a:rPr>
                <a:t>“To be the most trusted and innovative parcel service, connecting people and business with speed and reliability worldwide.” infrastructure and enhancing e-commerce partnership.</a:t>
              </a: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7E77D0A-C3C2-0B81-E855-B5835663B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687800" y="338342"/>
            <a:ext cx="838200" cy="883144"/>
          </a:xfrm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5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67E3119-AF06-24C8-15DF-E5982D9930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118" y="2770333"/>
            <a:ext cx="4268649" cy="3745364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98D8521F-0944-2732-F17C-2899B69946D1}"/>
              </a:ext>
            </a:extLst>
          </p:cNvPr>
          <p:cNvSpPr txBox="1"/>
          <p:nvPr/>
        </p:nvSpPr>
        <p:spPr>
          <a:xfrm>
            <a:off x="1044939" y="2108647"/>
            <a:ext cx="4957045" cy="577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600" spc="-70" dirty="0">
                <a:solidFill>
                  <a:schemeClr val="bg1"/>
                </a:solidFill>
                <a:latin typeface="Open Sauce Light"/>
              </a:rPr>
              <a:t>Mission and Vision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99" y="8744562"/>
            <a:ext cx="1066801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9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94553C-E182-BD05-1B86-A5AEE6D5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C9AA25F3-0BB9-5736-529F-5AB4383C612C}"/>
              </a:ext>
            </a:extLst>
          </p:cNvPr>
          <p:cNvSpPr/>
          <p:nvPr/>
        </p:nvSpPr>
        <p:spPr>
          <a:xfrm rot="-6580935">
            <a:off x="11540113" y="-6031840"/>
            <a:ext cx="12823362" cy="10421896"/>
          </a:xfrm>
          <a:custGeom>
            <a:avLst/>
            <a:gdLst/>
            <a:ahLst/>
            <a:cxnLst/>
            <a:rect l="l" t="t" r="r" b="b"/>
            <a:pathLst>
              <a:path w="12823362" h="10421896">
                <a:moveTo>
                  <a:pt x="0" y="0"/>
                </a:moveTo>
                <a:lnTo>
                  <a:pt x="12823362" y="0"/>
                </a:lnTo>
                <a:lnTo>
                  <a:pt x="12823362" y="10421896"/>
                </a:lnTo>
                <a:lnTo>
                  <a:pt x="0" y="1042189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F495C30-7E8F-84FD-2905-A31AF22C79B1}"/>
              </a:ext>
            </a:extLst>
          </p:cNvPr>
          <p:cNvSpPr txBox="1"/>
          <p:nvPr/>
        </p:nvSpPr>
        <p:spPr>
          <a:xfrm>
            <a:off x="388691" y="77407"/>
            <a:ext cx="13708309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spc="-70" dirty="0">
                <a:solidFill>
                  <a:srgbClr val="000000"/>
                </a:solidFill>
                <a:latin typeface="Open Sauce Light"/>
              </a:rPr>
              <a:t>	Executive Summary</a:t>
            </a:r>
          </a:p>
          <a:p>
            <a:pPr algn="ctr">
              <a:lnSpc>
                <a:spcPts val="4900"/>
              </a:lnSpc>
            </a:pPr>
            <a:r>
              <a:rPr lang="en-US" sz="4000" b="1" spc="-70" dirty="0">
                <a:solidFill>
                  <a:srgbClr val="000000"/>
                </a:solidFill>
                <a:latin typeface="Open Sauce Light"/>
              </a:rPr>
              <a:t> </a:t>
            </a:r>
            <a:endParaRPr lang="en-US" sz="2400" spc="-7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B3E6048-72A0-0FE0-217F-BF587857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68799" y="419100"/>
            <a:ext cx="830509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6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8C5635-9BF8-AC56-E5BB-32BA2307C3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51" y="8980739"/>
            <a:ext cx="1270749" cy="1066801"/>
          </a:xfrm>
          <a:prstGeom prst="rect">
            <a:avLst/>
          </a:prstGeom>
        </p:spPr>
      </p:pic>
      <p:graphicFrame>
        <p:nvGraphicFramePr>
          <p:cNvPr id="23" name="TextBox 4">
            <a:extLst>
              <a:ext uri="{FF2B5EF4-FFF2-40B4-BE49-F238E27FC236}">
                <a16:creationId xmlns:a16="http://schemas.microsoft.com/office/drawing/2014/main" id="{1BD06C67-EC0E-865C-DCC5-C9425AA2C8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9634162"/>
              </p:ext>
            </p:extLst>
          </p:nvPr>
        </p:nvGraphicFramePr>
        <p:xfrm>
          <a:off x="10172560" y="6170994"/>
          <a:ext cx="6539891" cy="3544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304800" y="723901"/>
            <a:ext cx="15316200" cy="914400"/>
          </a:xfrm>
          <a:prstGeom prst="roundRect">
            <a:avLst/>
          </a:prstGeom>
          <a:solidFill>
            <a:srgbClr val="C3ABC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800" b="1" dirty="0">
                <a:solidFill>
                  <a:schemeClr val="tx1"/>
                </a:solidFill>
              </a:rPr>
              <a:t>Objective: </a:t>
            </a:r>
            <a:r>
              <a:rPr lang="en-CA" sz="2800" dirty="0">
                <a:solidFill>
                  <a:schemeClr val="tx1"/>
                </a:solidFill>
              </a:rPr>
              <a:t>Examine and evaluate effects of COVID-19 on the parcel delivery operations of ABC Company. </a:t>
            </a:r>
            <a:endParaRPr lang="en-CA" sz="2800" dirty="0"/>
          </a:p>
        </p:txBody>
      </p:sp>
      <p:sp>
        <p:nvSpPr>
          <p:cNvPr id="12" name="Rounded Rectangle 11"/>
          <p:cNvSpPr/>
          <p:nvPr/>
        </p:nvSpPr>
        <p:spPr>
          <a:xfrm>
            <a:off x="152400" y="6286500"/>
            <a:ext cx="15468600" cy="3761040"/>
          </a:xfrm>
          <a:prstGeom prst="roundRect">
            <a:avLst/>
          </a:prstGeom>
          <a:solidFill>
            <a:srgbClr val="C3ABC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b="1" dirty="0">
                <a:solidFill>
                  <a:schemeClr val="tx1"/>
                </a:solidFill>
              </a:rPr>
              <a:t>Key Insights: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/>
                </a:solidFill>
              </a:rPr>
              <a:t>2020 Performance: </a:t>
            </a:r>
            <a:r>
              <a:rPr lang="en-CA" sz="2400" dirty="0">
                <a:solidFill>
                  <a:schemeClr val="tx1"/>
                </a:solidFill>
              </a:rPr>
              <a:t>Total parcel volumes rose by </a:t>
            </a:r>
            <a:r>
              <a:rPr lang="en-CA" sz="2400" b="1" dirty="0">
                <a:solidFill>
                  <a:schemeClr val="tx1"/>
                </a:solidFill>
              </a:rPr>
              <a:t>37.74%</a:t>
            </a:r>
            <a:r>
              <a:rPr lang="en-CA" sz="2400" dirty="0">
                <a:solidFill>
                  <a:schemeClr val="tx1"/>
                </a:solidFill>
              </a:rPr>
              <a:t> driven by increase in </a:t>
            </a:r>
            <a:r>
              <a:rPr lang="en-CA" sz="2400" b="1" dirty="0">
                <a:solidFill>
                  <a:schemeClr val="tx1"/>
                </a:solidFill>
              </a:rPr>
              <a:t>e-commerce </a:t>
            </a:r>
            <a:r>
              <a:rPr lang="en-CA" sz="2400" dirty="0">
                <a:solidFill>
                  <a:schemeClr val="tx1"/>
                </a:solidFill>
              </a:rPr>
              <a:t>activity during pandemic</a:t>
            </a:r>
            <a:r>
              <a:rPr lang="en-CA" sz="2400" b="1" dirty="0">
                <a:solidFill>
                  <a:schemeClr val="tx1"/>
                </a:solidFill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/>
                </a:solidFill>
              </a:rPr>
              <a:t>Peak Season Analysis: </a:t>
            </a:r>
            <a:r>
              <a:rPr lang="en-CA" sz="2400" dirty="0">
                <a:solidFill>
                  <a:schemeClr val="tx1"/>
                </a:solidFill>
              </a:rPr>
              <a:t>Weekly parcel volumes peaked at</a:t>
            </a:r>
            <a:r>
              <a:rPr lang="en-CA" sz="2400" b="1" dirty="0">
                <a:solidFill>
                  <a:schemeClr val="tx1"/>
                </a:solidFill>
              </a:rPr>
              <a:t> 3 million </a:t>
            </a:r>
            <a:r>
              <a:rPr lang="en-CA" sz="2400" dirty="0">
                <a:solidFill>
                  <a:schemeClr val="tx1"/>
                </a:solidFill>
              </a:rPr>
              <a:t>during weeks </a:t>
            </a:r>
            <a:r>
              <a:rPr lang="en-CA" sz="2400" b="1" dirty="0">
                <a:solidFill>
                  <a:schemeClr val="tx1"/>
                </a:solidFill>
              </a:rPr>
              <a:t>45-50 </a:t>
            </a:r>
            <a:r>
              <a:rPr lang="en-CA" sz="2400" dirty="0">
                <a:solidFill>
                  <a:schemeClr val="tx1"/>
                </a:solidFill>
              </a:rPr>
              <a:t>of 2020, exceeding baseline levels</a:t>
            </a:r>
            <a:r>
              <a:rPr lang="en-CA" sz="2400" b="1" dirty="0">
                <a:solidFill>
                  <a:schemeClr val="tx1"/>
                </a:solidFill>
              </a:rPr>
              <a:t> (1.0 - 1.5 million parcels) </a:t>
            </a:r>
            <a:r>
              <a:rPr lang="en-CA" sz="2400" dirty="0">
                <a:solidFill>
                  <a:schemeClr val="tx1"/>
                </a:solidFill>
              </a:rPr>
              <a:t>by </a:t>
            </a:r>
            <a:r>
              <a:rPr lang="en-CA" sz="2400" b="1" dirty="0">
                <a:solidFill>
                  <a:schemeClr val="tx1"/>
                </a:solidFill>
              </a:rPr>
              <a:t>200%.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/>
                </a:solidFill>
              </a:rPr>
              <a:t>Customer Segments: 62.3% </a:t>
            </a:r>
            <a:r>
              <a:rPr lang="en-CA" sz="2400" dirty="0">
                <a:solidFill>
                  <a:schemeClr val="tx1"/>
                </a:solidFill>
              </a:rPr>
              <a:t>of customers experienced growth in parcel volumes.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/>
                </a:solidFill>
              </a:rPr>
              <a:t>37.6% </a:t>
            </a:r>
            <a:r>
              <a:rPr lang="en-CA" sz="2400" dirty="0">
                <a:solidFill>
                  <a:schemeClr val="tx1"/>
                </a:solidFill>
              </a:rPr>
              <a:t>of customers faced a </a:t>
            </a:r>
            <a:r>
              <a:rPr lang="en-CA" sz="2400" b="1" dirty="0">
                <a:solidFill>
                  <a:schemeClr val="tx1"/>
                </a:solidFill>
              </a:rPr>
              <a:t>decline</a:t>
            </a:r>
            <a:r>
              <a:rPr lang="en-CA" sz="2400" dirty="0">
                <a:solidFill>
                  <a:schemeClr val="tx1"/>
                </a:solidFill>
              </a:rPr>
              <a:t> during the COVID observation period.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</a:rPr>
              <a:t>High-growth customers outperformed the </a:t>
            </a:r>
            <a:r>
              <a:rPr lang="en-CA" sz="2400" b="1" dirty="0">
                <a:solidFill>
                  <a:schemeClr val="tx1"/>
                </a:solidFill>
              </a:rPr>
              <a:t>Industry Standard Growth Rate(ISGR).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4" name="Rounded Rectangle 13"/>
          <p:cNvSpPr/>
          <p:nvPr/>
        </p:nvSpPr>
        <p:spPr>
          <a:xfrm>
            <a:off x="295835" y="1827595"/>
            <a:ext cx="15325165" cy="4306505"/>
          </a:xfrm>
          <a:prstGeom prst="roundRect">
            <a:avLst/>
          </a:prstGeom>
          <a:solidFill>
            <a:srgbClr val="B090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2400" b="1" dirty="0">
              <a:solidFill>
                <a:schemeClr val="tx1"/>
              </a:solidFill>
            </a:endParaRPr>
          </a:p>
          <a:p>
            <a:r>
              <a:rPr lang="en-CA" sz="2800" b="1" dirty="0">
                <a:solidFill>
                  <a:schemeClr val="tx1"/>
                </a:solidFill>
              </a:rPr>
              <a:t>Goals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</a:rPr>
              <a:t>Examine parcel volume trends to determine the impact of COVID-19: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</a:rPr>
              <a:t>Compare </a:t>
            </a:r>
            <a:r>
              <a:rPr lang="en-CA" sz="2400" b="1" dirty="0">
                <a:solidFill>
                  <a:schemeClr val="tx1"/>
                </a:solidFill>
              </a:rPr>
              <a:t>pre-COVID</a:t>
            </a:r>
            <a:r>
              <a:rPr lang="en-CA" sz="2400" dirty="0">
                <a:solidFill>
                  <a:schemeClr val="tx1"/>
                </a:solidFill>
              </a:rPr>
              <a:t> and </a:t>
            </a:r>
            <a:r>
              <a:rPr lang="en-CA" sz="2400" b="1" dirty="0">
                <a:solidFill>
                  <a:schemeClr val="tx1"/>
                </a:solidFill>
              </a:rPr>
              <a:t>COVID-period</a:t>
            </a:r>
            <a:r>
              <a:rPr lang="en-CA" sz="2400" dirty="0">
                <a:solidFill>
                  <a:schemeClr val="tx1"/>
                </a:solidFill>
              </a:rPr>
              <a:t> volumes.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</a:rPr>
              <a:t>Assess peak season performance in </a:t>
            </a:r>
            <a:r>
              <a:rPr lang="en-CA" sz="2400" b="1" dirty="0">
                <a:solidFill>
                  <a:schemeClr val="tx1"/>
                </a:solidFill>
              </a:rPr>
              <a:t>2020</a:t>
            </a:r>
            <a:r>
              <a:rPr lang="en-CA" sz="2400" dirty="0">
                <a:solidFill>
                  <a:schemeClr val="tx1"/>
                </a:solidFill>
              </a:rPr>
              <a:t> relative to other years.</a:t>
            </a:r>
            <a:endParaRPr lang="en-CA" sz="2400" b="1" dirty="0">
              <a:solidFill>
                <a:schemeClr val="tx1"/>
              </a:solidFill>
            </a:endParaRPr>
          </a:p>
          <a:p>
            <a:pPr lvl="2"/>
            <a:endParaRPr lang="en-CA" sz="24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</a:rPr>
              <a:t>Analyze customer segment behavior during the pandemic: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</a:rPr>
              <a:t>Identify patterns of</a:t>
            </a:r>
            <a:r>
              <a:rPr lang="en-CA" sz="2400" b="1" dirty="0">
                <a:solidFill>
                  <a:schemeClr val="tx1"/>
                </a:solidFill>
              </a:rPr>
              <a:t> growth, stability, decline </a:t>
            </a:r>
            <a:r>
              <a:rPr lang="en-CA" sz="2400" dirty="0">
                <a:solidFill>
                  <a:schemeClr val="tx1"/>
                </a:solidFill>
              </a:rPr>
              <a:t>and</a:t>
            </a:r>
            <a:r>
              <a:rPr lang="en-CA" sz="2400" b="1" dirty="0">
                <a:solidFill>
                  <a:schemeClr val="tx1"/>
                </a:solidFill>
              </a:rPr>
              <a:t> loss</a:t>
            </a:r>
            <a:r>
              <a:rPr lang="en-CA" sz="2400" dirty="0">
                <a:solidFill>
                  <a:schemeClr val="tx1"/>
                </a:solidFill>
              </a:rPr>
              <a:t> in parcel volumes across segments.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</a:rPr>
              <a:t>Evaluate the percentage of </a:t>
            </a:r>
            <a:r>
              <a:rPr lang="en-CA" sz="2400" b="1" dirty="0">
                <a:solidFill>
                  <a:schemeClr val="tx1"/>
                </a:solidFill>
              </a:rPr>
              <a:t>new </a:t>
            </a:r>
            <a:r>
              <a:rPr lang="en-CA" sz="2400" dirty="0">
                <a:solidFill>
                  <a:schemeClr val="tx1"/>
                </a:solidFill>
              </a:rPr>
              <a:t>and </a:t>
            </a:r>
            <a:r>
              <a:rPr lang="en-CA" sz="2400" b="1" dirty="0">
                <a:solidFill>
                  <a:schemeClr val="tx1"/>
                </a:solidFill>
              </a:rPr>
              <a:t>lost</a:t>
            </a:r>
            <a:r>
              <a:rPr lang="en-CA" sz="2400" dirty="0">
                <a:solidFill>
                  <a:schemeClr val="tx1"/>
                </a:solidFill>
              </a:rPr>
              <a:t> customers.  </a:t>
            </a:r>
          </a:p>
          <a:p>
            <a:pPr lvl="2"/>
            <a:endParaRPr lang="en-CA" sz="24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</a:rPr>
              <a:t>Provide answers to the business questions.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</a:rPr>
              <a:t>Propose actionable recommendations to improve operations based on the analysis.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1714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041050">
            <a:off x="-5800683" y="91288"/>
            <a:ext cx="15517131" cy="12611195"/>
          </a:xfrm>
          <a:custGeom>
            <a:avLst/>
            <a:gdLst/>
            <a:ahLst/>
            <a:cxnLst/>
            <a:rect l="l" t="t" r="r" b="b"/>
            <a:pathLst>
              <a:path w="15517131" h="12611195">
                <a:moveTo>
                  <a:pt x="0" y="0"/>
                </a:moveTo>
                <a:lnTo>
                  <a:pt x="15517131" y="0"/>
                </a:lnTo>
                <a:lnTo>
                  <a:pt x="15517131" y="12611196"/>
                </a:lnTo>
                <a:lnTo>
                  <a:pt x="0" y="1261119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3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3" name="Freeform 3"/>
          <p:cNvSpPr/>
          <p:nvPr/>
        </p:nvSpPr>
        <p:spPr>
          <a:xfrm rot="-6580935">
            <a:off x="11540113" y="-6031840"/>
            <a:ext cx="12823362" cy="10421896"/>
          </a:xfrm>
          <a:custGeom>
            <a:avLst/>
            <a:gdLst/>
            <a:ahLst/>
            <a:cxnLst/>
            <a:rect l="l" t="t" r="r" b="b"/>
            <a:pathLst>
              <a:path w="12823362" h="10421896">
                <a:moveTo>
                  <a:pt x="0" y="0"/>
                </a:moveTo>
                <a:lnTo>
                  <a:pt x="12823362" y="0"/>
                </a:lnTo>
                <a:lnTo>
                  <a:pt x="12823362" y="10421896"/>
                </a:lnTo>
                <a:lnTo>
                  <a:pt x="0" y="10421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0C89E42-7BF0-A883-BBD7-3616EC76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68799" y="419100"/>
            <a:ext cx="830509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7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9BE8B8-D97A-E92F-BB11-9A9B044E5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48" y="1638300"/>
            <a:ext cx="12097151" cy="8409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51" y="8980739"/>
            <a:ext cx="1270749" cy="10668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" y="209550"/>
            <a:ext cx="14782799" cy="1181100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5400" dirty="0"/>
              <a:t>Trends in Customer Growth and Decline: </a:t>
            </a:r>
            <a:r>
              <a:rPr lang="en-CA" sz="5400" b="1" dirty="0"/>
              <a:t>2018-2021</a:t>
            </a:r>
          </a:p>
        </p:txBody>
      </p:sp>
      <p:sp>
        <p:nvSpPr>
          <p:cNvPr id="8" name="Rectangle 7"/>
          <p:cNvSpPr/>
          <p:nvPr/>
        </p:nvSpPr>
        <p:spPr>
          <a:xfrm>
            <a:off x="13106399" y="1852748"/>
            <a:ext cx="4648202" cy="7127992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tx1"/>
                </a:solidFill>
              </a:rPr>
              <a:t>2018: Total customers around </a:t>
            </a:r>
            <a:r>
              <a:rPr lang="en-CA" sz="2800" b="1" dirty="0">
                <a:solidFill>
                  <a:schemeClr val="tx1"/>
                </a:solidFill>
              </a:rPr>
              <a:t>1025</a:t>
            </a:r>
            <a:r>
              <a:rPr lang="en-CA" sz="28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tx1"/>
                </a:solidFill>
              </a:rPr>
              <a:t>2019: Total customers increased to approximately </a:t>
            </a:r>
            <a:r>
              <a:rPr lang="en-CA" sz="2800" b="1" dirty="0">
                <a:solidFill>
                  <a:schemeClr val="tx1"/>
                </a:solidFill>
              </a:rPr>
              <a:t>1061</a:t>
            </a:r>
            <a:r>
              <a:rPr lang="en-CA" sz="2800" dirty="0">
                <a:solidFill>
                  <a:schemeClr val="tx1"/>
                </a:solidFill>
              </a:rPr>
              <a:t>, highest value in observed period.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tx1"/>
                </a:solidFill>
              </a:rPr>
              <a:t>2020: Customers declined to around </a:t>
            </a:r>
            <a:r>
              <a:rPr lang="en-CA" sz="2800" b="1" dirty="0">
                <a:solidFill>
                  <a:schemeClr val="tx1"/>
                </a:solidFill>
              </a:rPr>
              <a:t>1050</a:t>
            </a:r>
            <a:r>
              <a:rPr lang="en-CA" sz="2800" dirty="0">
                <a:solidFill>
                  <a:schemeClr val="tx1"/>
                </a:solidFill>
              </a:rPr>
              <a:t> due to COVID-19 saw a parcel delivery spike.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tx1"/>
                </a:solidFill>
              </a:rPr>
              <a:t>2021: Significant customers drop to approximately </a:t>
            </a:r>
            <a:r>
              <a:rPr lang="en-CA" sz="2800" b="1" dirty="0">
                <a:solidFill>
                  <a:schemeClr val="tx1"/>
                </a:solidFill>
              </a:rPr>
              <a:t>1010</a:t>
            </a:r>
            <a:r>
              <a:rPr lang="en-CA" sz="2800" dirty="0">
                <a:solidFill>
                  <a:schemeClr val="tx1"/>
                </a:solidFill>
              </a:rPr>
              <a:t>, lowest across years due to reduced demand, competition or other factors. </a:t>
            </a:r>
          </a:p>
        </p:txBody>
      </p:sp>
    </p:spTree>
    <p:extLst>
      <p:ext uri="{BB962C8B-B14F-4D97-AF65-F5344CB8AC3E}">
        <p14:creationId xmlns:p14="http://schemas.microsoft.com/office/powerpoint/2010/main" val="4195146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5EF308-4FDD-B9EC-A662-B49AC7CDA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986D262-77EA-3F18-188D-B4F1532EE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68799" y="419100"/>
            <a:ext cx="830509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8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87C1C3-8287-7724-9BE6-6F1E918E5D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51" y="8980739"/>
            <a:ext cx="1270749" cy="10668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5A4311-5806-56A8-FCE4-B002EE0BFEBA}"/>
              </a:ext>
            </a:extLst>
          </p:cNvPr>
          <p:cNvSpPr/>
          <p:nvPr/>
        </p:nvSpPr>
        <p:spPr>
          <a:xfrm>
            <a:off x="160185" y="113607"/>
            <a:ext cx="14782799" cy="1372985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25000"/>
              </a:lnSpc>
              <a:spcAft>
                <a:spcPts val="500"/>
              </a:spcAft>
              <a:tabLst>
                <a:tab pos="457200" algn="l"/>
              </a:tabLst>
            </a:pPr>
            <a:r>
              <a:rPr lang="en-CA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When were customer volumes first impacted by COVID-19?</a:t>
            </a:r>
            <a:endParaRPr lang="en-IN" sz="2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5000"/>
              </a:lnSpc>
              <a:spcAft>
                <a:spcPts val="500"/>
              </a:spcAft>
              <a:tabLst>
                <a:tab pos="457200" algn="l"/>
              </a:tabLst>
            </a:pPr>
            <a:r>
              <a:rPr lang="en-CA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What events within the COVID timeline may have contributed to the change?</a:t>
            </a:r>
            <a:endParaRPr lang="en-IN" sz="2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sz="28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D98DA2-16EA-9A44-1296-2057B7EE8460}"/>
              </a:ext>
            </a:extLst>
          </p:cNvPr>
          <p:cNvSpPr/>
          <p:nvPr/>
        </p:nvSpPr>
        <p:spPr>
          <a:xfrm>
            <a:off x="13216034" y="1888126"/>
            <a:ext cx="4792909" cy="7111663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Volume Trends Before and After COVID: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chart shows a significant shift in parcel volumes before and after the COVID-19 pandemic declaration (Week 11). Pre-COVID (Weeks 1–16) had relatively stable parcel volumes, with a slight upward trend towards the declaration.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Post-COVID Surge and Key Events: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the pandemic was declared (March 11), parcel volumes initially declined but saw a dramatic increase later in the year (Weeks 40–50), likely due to increased e-commerce during peak season and the impact of C.E.R.B. (Canada Emergency Response Benefit) launched in April.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CA" sz="20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0EEC8-AB95-F2D1-87EC-7CDB68A03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85" y="2056189"/>
            <a:ext cx="12954000" cy="679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13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09D934-C8B9-F9F2-639D-320521655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0F5B8FE-7C95-2C09-7CF3-D34EE18C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68799" y="419100"/>
            <a:ext cx="830509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9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B0ED87-4956-B647-800F-E9FE72EE22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51" y="8980739"/>
            <a:ext cx="1270749" cy="10668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72F500-F844-F107-4A89-375480C8FE2F}"/>
              </a:ext>
            </a:extLst>
          </p:cNvPr>
          <p:cNvSpPr/>
          <p:nvPr/>
        </p:nvSpPr>
        <p:spPr>
          <a:xfrm>
            <a:off x="260931" y="205199"/>
            <a:ext cx="15580884" cy="1372985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  <a:spcAft>
                <a:spcPts val="500"/>
              </a:spcAft>
              <a:tabLst>
                <a:tab pos="457200" algn="l"/>
              </a:tabLst>
            </a:pP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How did COVID-19 impact peak season in 2020?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46C789-D91B-4C37-17A4-185B1240CA78}"/>
              </a:ext>
            </a:extLst>
          </p:cNvPr>
          <p:cNvSpPr/>
          <p:nvPr/>
        </p:nvSpPr>
        <p:spPr>
          <a:xfrm>
            <a:off x="13216034" y="1888126"/>
            <a:ext cx="4792909" cy="7111663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Comparison of Peak Season Volumes (2019 vs 2020):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2020 peak season shows a significant increase in parcel volumes compared to 2019, peaking at approximately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 million parcels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during Week 49. This reflects the impact of increased e-commerce activity during the COVID-19 pandemic.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Post-Peak Drop and Trends: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Week 49, volumes in both years decline, but 2020 maintains higher levels overall. The sharp spike around Week 2 in 2020 suggests delayed deliveries or extended peak activity compared to 2019.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6A0BF-5817-C33B-A935-40FC8D96E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88127"/>
            <a:ext cx="12573000" cy="7751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8F458C-3177-CCE2-7133-452C639E7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970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1275</Words>
  <Application>Microsoft Office PowerPoint</Application>
  <PresentationFormat>Custom</PresentationFormat>
  <Paragraphs>125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Open Sauce Light</vt:lpstr>
      <vt:lpstr>Aptos Light</vt:lpstr>
      <vt:lpstr>Consolas</vt:lpstr>
      <vt:lpstr>TH SarabunPSK</vt:lpstr>
      <vt:lpstr>Calibri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Report Business Presentation in Burgundy Purple Abstract Tech Style</dc:title>
  <dc:creator>Amrutha AJ</dc:creator>
  <cp:lastModifiedBy>Kush Gadhvi</cp:lastModifiedBy>
  <cp:revision>71</cp:revision>
  <dcterms:created xsi:type="dcterms:W3CDTF">2006-08-16T00:00:00Z</dcterms:created>
  <dcterms:modified xsi:type="dcterms:W3CDTF">2024-12-17T00:32:39Z</dcterms:modified>
  <dc:identifier>DAGAxIl3A8s</dc:identifier>
</cp:coreProperties>
</file>